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Lato-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37" Type="http://schemas.openxmlformats.org/officeDocument/2006/relationships/font" Target="fonts/Lato-italic.fntdata"/><Relationship Id="rId14" Type="http://schemas.openxmlformats.org/officeDocument/2006/relationships/slide" Target="slides/slide10.xml"/><Relationship Id="rId36" Type="http://schemas.openxmlformats.org/officeDocument/2006/relationships/font" Target="fonts/Lato-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La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f21dde6f2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f21dde6f2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d2a89f62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d2a89f62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What little financial data were available were added in Excel. Columns were also added to determine the winner of each match, and to add a binary determinant for whether teams placed in the tournament or won it. These were the labels for the ML models.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d2a89f6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d2a89f6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feature that really stands out is that the home team wins most of the time.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d2a89f6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d2a89f62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no financial prizes prior to 1982, but the amount of prize money has gone up every year since then. It’s in the hundreds of millions now. The 2018 prize money totaled $400 million.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d2a89f62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d2a89f62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The SVM model was constructed in the same manner as the rest of the models, with the data split randomly into 80% training data and 20% testing data. Similar to the Random Forest, it predicted wins at around 95% accuracy. It predicted whether teams would place with an accuracy of around 80%.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d2a89f62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d2a89f62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KNN predicted wins with an accuracy of nearly 87%. This result came after transforming all the data in the data frame to numeric type. As previously stated, KNN is ideally used for domains like recommendation engines, search engines, and anomaly detection. It was not the best model for this analysis, and it seemed all the supervised models performed similarly, so this was not a surprise. KNN place prediction accuracy came in at over 69%. As with the other models, an 80/20 train/test split was employed to arrive at this result.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438bb79d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438bb79d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While pruning did not improve the tournament win prediction, it was effective in improving tournament place prediction. Predicting wins will always have high percentages since there have only ever been 8 winning national teams. This is likely why the pruning did not help the win prediction. Data on World Cup wins is limited. The limits are not a result of the unavailability of data, but the small number of World Cup tournaments (21). Pruning did increase the prediction of whether teams would place in the top 4 to over 85%.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d1fced9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d1fced9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438bb79d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438bb79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For the Random Forest model, data was split 80% for training and 20% for testing using a random sample method. 500 trees were built for each prediction model, and a classification model was used. The win prediction performed as expected, with a 5.66% error rate. Again, this is a small set of data, so the results must be considered from that perspective. When these models were tested against the known results in the test data, they returned the best results thus far, with a win prediction accuracy of more than 95%, and a place prediction accuracy of 87.6%. These results came from an analysis of 340 predictions.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d2a89f62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d2a89f62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f21dde6f2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f21dde6f2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Known economic impacts for competing teams and host countries</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Lasting impacts of making the World Cup</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Goals: </a:t>
            </a:r>
            <a:endParaRPr sz="1800">
              <a:latin typeface="Lato"/>
              <a:ea typeface="Lato"/>
              <a:cs typeface="Lato"/>
              <a:sym typeface="Lato"/>
            </a:endParaRPr>
          </a:p>
          <a:p>
            <a:pPr indent="-342900" lvl="1" marL="9144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Analyze the factors that equate to positive and negative impacts of hosting the World Cup</a:t>
            </a:r>
            <a:endParaRPr sz="1800">
              <a:latin typeface="Lato"/>
              <a:ea typeface="Lato"/>
              <a:cs typeface="Lato"/>
              <a:sym typeface="Lato"/>
            </a:endParaRPr>
          </a:p>
          <a:p>
            <a:pPr indent="-342900" lvl="1" marL="9144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Analyze the impact of competing and winning the tournament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438bb79d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438bb79d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real benefits go to FIFA and the national teams that participate, as long as they are not also the host country.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438bb79d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438bb79d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Cape Town Stadium is now available for private functions, birthday parties, weddings, and anniversaries, according to the Globe and Mail. It cost $536 million to build and required shanty town residents to be displaced.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438bb79d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438bb79d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Arena das Nutas in Brazil is also hosting weddings and other private events. Arena da Amazônia has been sold to a private owner after losing money consistently once the World Cup ended. Estadio Nacional de Brasília Mané Garrincha is now being used as a bus parking lot. Combined, the stadiums cost around $1.5 Billion to construct.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438bb79d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438bb79d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Russia spent an estimated $3.4 billion on constructing nine new stadiums from scratch and renovating three others, in addition to building 96 training grounds, which will reportedly be passed on to youth teams after the tournament, according to FIFA. So far, ticket sales have not been sufficient to cover costs, according to The Moscow Times.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438bb79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438bb79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Teams should focus on winning, but predicting the winner is too easy for complex machine learning algorithms, so the results aren’t very good.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438bb79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438bb79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Times New Roman"/>
                <a:ea typeface="Times New Roman"/>
                <a:cs typeface="Times New Roman"/>
                <a:sym typeface="Times New Roman"/>
              </a:rPr>
              <a:t>While there are many potential observations available, predicting wins depends on tiny portions of the data. Predicting whether teams will place works better because there are more observations.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d2a89f62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d2a89f62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f21dde6f2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f21dde6f2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Started with only 13 teams in 1930, played in a group stage round with single elimination in the next round. Two tourneys cancelled during WWII. Expanded to 24 teams in 1982, with 2 groups. Changed to current format in 1986 - 6 groups of 4, then moving to knockout stage of 16. Grew to 32 in 1998.</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f21dde6f2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f21dde6f2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Match data is 850 observations of 21 variables after cleaning. World cup data is 21 observations of 17 variables. The Kaggle also includes player data, but it was not included on the project.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f21dde6f2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f21dde6f2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f21dde6f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f21dde6f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FIFA’s video game (frequently derided as the same game with each update) is the third best selling video game. Although host countries don’t make money, FIFA has multiple lines of revenue.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f21dde6f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f21dde6f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f21dde6f2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f21dde6f2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f21dde6f2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f21dde6f2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Economy of the World Cup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data</a:t>
            </a:r>
            <a:endParaRPr/>
          </a:p>
        </p:txBody>
      </p:sp>
      <p:sp>
        <p:nvSpPr>
          <p:cNvPr id="195" name="Google Shape;195;p22"/>
          <p:cNvSpPr txBox="1"/>
          <p:nvPr>
            <p:ph idx="1" type="body"/>
          </p:nvPr>
        </p:nvSpPr>
        <p:spPr>
          <a:xfrm>
            <a:off x="1297500" y="10198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datasets, World Cup Data and World Cup Match specific data</a:t>
            </a:r>
            <a:endParaRPr/>
          </a:p>
          <a:p>
            <a:pPr indent="0" lvl="0" marL="0" rtl="0" algn="l">
              <a:spcBef>
                <a:spcPts val="1600"/>
              </a:spcBef>
              <a:spcAft>
                <a:spcPts val="1600"/>
              </a:spcAft>
              <a:buNone/>
            </a:pPr>
            <a:r>
              <a:rPr lang="en"/>
              <a:t>World Cup Match Data</a:t>
            </a:r>
            <a:endParaRPr/>
          </a:p>
        </p:txBody>
      </p:sp>
      <p:pic>
        <p:nvPicPr>
          <p:cNvPr id="196" name="Google Shape;196;p22"/>
          <p:cNvPicPr preferRelativeResize="0"/>
          <p:nvPr/>
        </p:nvPicPr>
        <p:blipFill>
          <a:blip r:embed="rId3">
            <a:alphaModFix/>
          </a:blip>
          <a:stretch>
            <a:fillRect/>
          </a:stretch>
        </p:blipFill>
        <p:spPr>
          <a:xfrm>
            <a:off x="157175" y="2083250"/>
            <a:ext cx="8582025" cy="1167175"/>
          </a:xfrm>
          <a:prstGeom prst="rect">
            <a:avLst/>
          </a:prstGeom>
          <a:noFill/>
          <a:ln>
            <a:noFill/>
          </a:ln>
        </p:spPr>
      </p:pic>
      <p:pic>
        <p:nvPicPr>
          <p:cNvPr id="197" name="Google Shape;197;p22"/>
          <p:cNvPicPr preferRelativeResize="0"/>
          <p:nvPr/>
        </p:nvPicPr>
        <p:blipFill>
          <a:blip r:embed="rId4">
            <a:alphaModFix/>
          </a:blip>
          <a:stretch>
            <a:fillRect/>
          </a:stretch>
        </p:blipFill>
        <p:spPr>
          <a:xfrm>
            <a:off x="157163" y="3250413"/>
            <a:ext cx="8582025" cy="151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data</a:t>
            </a:r>
            <a:endParaRPr/>
          </a:p>
        </p:txBody>
      </p:sp>
      <p:sp>
        <p:nvSpPr>
          <p:cNvPr id="203" name="Google Shape;203;p23"/>
          <p:cNvSpPr txBox="1"/>
          <p:nvPr>
            <p:ph idx="1" type="body"/>
          </p:nvPr>
        </p:nvSpPr>
        <p:spPr>
          <a:xfrm>
            <a:off x="1297500" y="10198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datasets, World Cup Data and World Cup Match specific data</a:t>
            </a:r>
            <a:endParaRPr/>
          </a:p>
          <a:p>
            <a:pPr indent="0" lvl="0" marL="0" rtl="0" algn="l">
              <a:spcBef>
                <a:spcPts val="1600"/>
              </a:spcBef>
              <a:spcAft>
                <a:spcPts val="1600"/>
              </a:spcAft>
              <a:buNone/>
            </a:pPr>
            <a:r>
              <a:rPr lang="en"/>
              <a:t>World Cup Data</a:t>
            </a:r>
            <a:endParaRPr/>
          </a:p>
        </p:txBody>
      </p:sp>
      <p:pic>
        <p:nvPicPr>
          <p:cNvPr id="204" name="Google Shape;204;p23"/>
          <p:cNvPicPr preferRelativeResize="0"/>
          <p:nvPr/>
        </p:nvPicPr>
        <p:blipFill>
          <a:blip r:embed="rId3">
            <a:alphaModFix/>
          </a:blip>
          <a:stretch>
            <a:fillRect/>
          </a:stretch>
        </p:blipFill>
        <p:spPr>
          <a:xfrm>
            <a:off x="592925" y="2131351"/>
            <a:ext cx="7455700" cy="1583060"/>
          </a:xfrm>
          <a:prstGeom prst="rect">
            <a:avLst/>
          </a:prstGeom>
          <a:noFill/>
          <a:ln>
            <a:noFill/>
          </a:ln>
        </p:spPr>
      </p:pic>
      <p:pic>
        <p:nvPicPr>
          <p:cNvPr id="205" name="Google Shape;205;p23"/>
          <p:cNvPicPr preferRelativeResize="0"/>
          <p:nvPr/>
        </p:nvPicPr>
        <p:blipFill>
          <a:blip r:embed="rId4">
            <a:alphaModFix/>
          </a:blip>
          <a:stretch>
            <a:fillRect/>
          </a:stretch>
        </p:blipFill>
        <p:spPr>
          <a:xfrm>
            <a:off x="592925" y="3714400"/>
            <a:ext cx="7455699" cy="10391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Data Exploration- Matches</a:t>
            </a:r>
            <a:endParaRPr/>
          </a:p>
          <a:p>
            <a:pPr indent="0" lvl="0" marL="0" rtl="0" algn="l">
              <a:spcBef>
                <a:spcPts val="0"/>
              </a:spcBef>
              <a:spcAft>
                <a:spcPts val="0"/>
              </a:spcAft>
              <a:buNone/>
            </a:pPr>
            <a:r>
              <a:rPr lang="en" sz="1400"/>
              <a:t>Likeliness to place if host, win game  if home/away, win game if host, win tournament if host</a:t>
            </a:r>
            <a:endParaRPr sz="1400"/>
          </a:p>
        </p:txBody>
      </p:sp>
      <p:sp>
        <p:nvSpPr>
          <p:cNvPr id="211" name="Google Shape;211;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2" name="Google Shape;212;p24"/>
          <p:cNvPicPr preferRelativeResize="0"/>
          <p:nvPr/>
        </p:nvPicPr>
        <p:blipFill>
          <a:blip r:embed="rId3">
            <a:alphaModFix/>
          </a:blip>
          <a:stretch>
            <a:fillRect/>
          </a:stretch>
        </p:blipFill>
        <p:spPr>
          <a:xfrm>
            <a:off x="0" y="3320896"/>
            <a:ext cx="4572000" cy="1822600"/>
          </a:xfrm>
          <a:prstGeom prst="rect">
            <a:avLst/>
          </a:prstGeom>
          <a:noFill/>
          <a:ln>
            <a:noFill/>
          </a:ln>
        </p:spPr>
      </p:pic>
      <p:pic>
        <p:nvPicPr>
          <p:cNvPr id="213" name="Google Shape;213;p24"/>
          <p:cNvPicPr preferRelativeResize="0"/>
          <p:nvPr/>
        </p:nvPicPr>
        <p:blipFill>
          <a:blip r:embed="rId4">
            <a:alphaModFix/>
          </a:blip>
          <a:stretch>
            <a:fillRect/>
          </a:stretch>
        </p:blipFill>
        <p:spPr>
          <a:xfrm>
            <a:off x="0" y="1498300"/>
            <a:ext cx="4571995" cy="1822600"/>
          </a:xfrm>
          <a:prstGeom prst="rect">
            <a:avLst/>
          </a:prstGeom>
          <a:noFill/>
          <a:ln>
            <a:noFill/>
          </a:ln>
        </p:spPr>
      </p:pic>
      <p:pic>
        <p:nvPicPr>
          <p:cNvPr id="214" name="Google Shape;214;p24"/>
          <p:cNvPicPr preferRelativeResize="0"/>
          <p:nvPr/>
        </p:nvPicPr>
        <p:blipFill>
          <a:blip r:embed="rId5">
            <a:alphaModFix/>
          </a:blip>
          <a:stretch>
            <a:fillRect/>
          </a:stretch>
        </p:blipFill>
        <p:spPr>
          <a:xfrm>
            <a:off x="4572000" y="3320896"/>
            <a:ext cx="4572000" cy="1822600"/>
          </a:xfrm>
          <a:prstGeom prst="rect">
            <a:avLst/>
          </a:prstGeom>
          <a:noFill/>
          <a:ln>
            <a:noFill/>
          </a:ln>
        </p:spPr>
      </p:pic>
      <p:pic>
        <p:nvPicPr>
          <p:cNvPr id="215" name="Google Shape;215;p24"/>
          <p:cNvPicPr preferRelativeResize="0"/>
          <p:nvPr/>
        </p:nvPicPr>
        <p:blipFill>
          <a:blip r:embed="rId6">
            <a:alphaModFix/>
          </a:blip>
          <a:stretch>
            <a:fillRect/>
          </a:stretch>
        </p:blipFill>
        <p:spPr>
          <a:xfrm>
            <a:off x="4572000" y="1498300"/>
            <a:ext cx="4572000" cy="200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Data Exploration- Financials</a:t>
            </a:r>
            <a:endParaRPr sz="1400"/>
          </a:p>
        </p:txBody>
      </p:sp>
      <p:pic>
        <p:nvPicPr>
          <p:cNvPr id="221" name="Google Shape;221;p25"/>
          <p:cNvPicPr preferRelativeResize="0"/>
          <p:nvPr/>
        </p:nvPicPr>
        <p:blipFill>
          <a:blip r:embed="rId3">
            <a:alphaModFix/>
          </a:blip>
          <a:stretch>
            <a:fillRect/>
          </a:stretch>
        </p:blipFill>
        <p:spPr>
          <a:xfrm>
            <a:off x="0" y="1307850"/>
            <a:ext cx="4592476" cy="1830750"/>
          </a:xfrm>
          <a:prstGeom prst="rect">
            <a:avLst/>
          </a:prstGeom>
          <a:noFill/>
          <a:ln>
            <a:noFill/>
          </a:ln>
        </p:spPr>
      </p:pic>
      <p:pic>
        <p:nvPicPr>
          <p:cNvPr id="222" name="Google Shape;222;p25"/>
          <p:cNvPicPr preferRelativeResize="0"/>
          <p:nvPr/>
        </p:nvPicPr>
        <p:blipFill>
          <a:blip r:embed="rId4">
            <a:alphaModFix/>
          </a:blip>
          <a:stretch>
            <a:fillRect/>
          </a:stretch>
        </p:blipFill>
        <p:spPr>
          <a:xfrm>
            <a:off x="4592475" y="1307850"/>
            <a:ext cx="4592463" cy="1830750"/>
          </a:xfrm>
          <a:prstGeom prst="rect">
            <a:avLst/>
          </a:prstGeom>
          <a:noFill/>
          <a:ln>
            <a:noFill/>
          </a:ln>
        </p:spPr>
      </p:pic>
      <p:pic>
        <p:nvPicPr>
          <p:cNvPr id="223" name="Google Shape;223;p25"/>
          <p:cNvPicPr preferRelativeResize="0"/>
          <p:nvPr/>
        </p:nvPicPr>
        <p:blipFill>
          <a:blip r:embed="rId5">
            <a:alphaModFix/>
          </a:blip>
          <a:stretch>
            <a:fillRect/>
          </a:stretch>
        </p:blipFill>
        <p:spPr>
          <a:xfrm>
            <a:off x="0" y="3160350"/>
            <a:ext cx="9144001" cy="1983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Model Specific</a:t>
            </a:r>
            <a:endParaRPr/>
          </a:p>
        </p:txBody>
      </p:sp>
      <p:pic>
        <p:nvPicPr>
          <p:cNvPr id="229" name="Google Shape;229;p26"/>
          <p:cNvPicPr preferRelativeResize="0"/>
          <p:nvPr/>
        </p:nvPicPr>
        <p:blipFill>
          <a:blip r:embed="rId3">
            <a:alphaModFix/>
          </a:blip>
          <a:stretch>
            <a:fillRect/>
          </a:stretch>
        </p:blipFill>
        <p:spPr>
          <a:xfrm>
            <a:off x="0" y="1222125"/>
            <a:ext cx="6834112" cy="3530849"/>
          </a:xfrm>
          <a:prstGeom prst="rect">
            <a:avLst/>
          </a:prstGeom>
          <a:noFill/>
          <a:ln>
            <a:noFill/>
          </a:ln>
        </p:spPr>
      </p:pic>
      <p:pic>
        <p:nvPicPr>
          <p:cNvPr id="230" name="Google Shape;230;p26"/>
          <p:cNvPicPr preferRelativeResize="0"/>
          <p:nvPr/>
        </p:nvPicPr>
        <p:blipFill>
          <a:blip r:embed="rId4">
            <a:alphaModFix/>
          </a:blip>
          <a:stretch>
            <a:fillRect/>
          </a:stretch>
        </p:blipFill>
        <p:spPr>
          <a:xfrm>
            <a:off x="6834112" y="1222125"/>
            <a:ext cx="1990725" cy="1343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KNN</a:t>
            </a:r>
            <a:endParaRPr sz="3600"/>
          </a:p>
        </p:txBody>
      </p:sp>
      <p:pic>
        <p:nvPicPr>
          <p:cNvPr id="236" name="Google Shape;236;p27"/>
          <p:cNvPicPr preferRelativeResize="0"/>
          <p:nvPr/>
        </p:nvPicPr>
        <p:blipFill>
          <a:blip r:embed="rId3">
            <a:alphaModFix/>
          </a:blip>
          <a:stretch>
            <a:fillRect/>
          </a:stretch>
        </p:blipFill>
        <p:spPr>
          <a:xfrm>
            <a:off x="1297500" y="1638638"/>
            <a:ext cx="2276475" cy="866775"/>
          </a:xfrm>
          <a:prstGeom prst="rect">
            <a:avLst/>
          </a:prstGeom>
          <a:noFill/>
          <a:ln>
            <a:noFill/>
          </a:ln>
        </p:spPr>
      </p:pic>
      <p:pic>
        <p:nvPicPr>
          <p:cNvPr id="237" name="Google Shape;237;p27"/>
          <p:cNvPicPr preferRelativeResize="0"/>
          <p:nvPr/>
        </p:nvPicPr>
        <p:blipFill>
          <a:blip r:embed="rId4">
            <a:alphaModFix/>
          </a:blip>
          <a:stretch>
            <a:fillRect/>
          </a:stretch>
        </p:blipFill>
        <p:spPr>
          <a:xfrm>
            <a:off x="1345125" y="2961675"/>
            <a:ext cx="2181225" cy="704850"/>
          </a:xfrm>
          <a:prstGeom prst="rect">
            <a:avLst/>
          </a:prstGeom>
          <a:noFill/>
          <a:ln>
            <a:noFill/>
          </a:ln>
        </p:spPr>
      </p:pic>
      <p:pic>
        <p:nvPicPr>
          <p:cNvPr id="238" name="Google Shape;238;p27"/>
          <p:cNvPicPr preferRelativeResize="0"/>
          <p:nvPr/>
        </p:nvPicPr>
        <p:blipFill>
          <a:blip r:embed="rId5">
            <a:alphaModFix/>
          </a:blip>
          <a:stretch>
            <a:fillRect/>
          </a:stretch>
        </p:blipFill>
        <p:spPr>
          <a:xfrm>
            <a:off x="5346275" y="1671988"/>
            <a:ext cx="2543175" cy="800100"/>
          </a:xfrm>
          <a:prstGeom prst="rect">
            <a:avLst/>
          </a:prstGeom>
          <a:noFill/>
          <a:ln>
            <a:noFill/>
          </a:ln>
        </p:spPr>
      </p:pic>
      <p:pic>
        <p:nvPicPr>
          <p:cNvPr id="239" name="Google Shape;239;p27"/>
          <p:cNvPicPr preferRelativeResize="0"/>
          <p:nvPr/>
        </p:nvPicPr>
        <p:blipFill>
          <a:blip r:embed="rId6">
            <a:alphaModFix/>
          </a:blip>
          <a:stretch>
            <a:fillRect/>
          </a:stretch>
        </p:blipFill>
        <p:spPr>
          <a:xfrm>
            <a:off x="5417700" y="2971188"/>
            <a:ext cx="2400300" cy="68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Trees</a:t>
            </a:r>
            <a:endParaRPr/>
          </a:p>
        </p:txBody>
      </p:sp>
      <p:pic>
        <p:nvPicPr>
          <p:cNvPr id="245" name="Google Shape;245;p28"/>
          <p:cNvPicPr preferRelativeResize="0"/>
          <p:nvPr/>
        </p:nvPicPr>
        <p:blipFill>
          <a:blip r:embed="rId3">
            <a:alphaModFix/>
          </a:blip>
          <a:stretch>
            <a:fillRect/>
          </a:stretch>
        </p:blipFill>
        <p:spPr>
          <a:xfrm>
            <a:off x="152400" y="1460250"/>
            <a:ext cx="2427459" cy="3530850"/>
          </a:xfrm>
          <a:prstGeom prst="rect">
            <a:avLst/>
          </a:prstGeom>
          <a:noFill/>
          <a:ln>
            <a:noFill/>
          </a:ln>
        </p:spPr>
      </p:pic>
      <p:pic>
        <p:nvPicPr>
          <p:cNvPr id="246" name="Google Shape;246;p28"/>
          <p:cNvPicPr preferRelativeResize="0"/>
          <p:nvPr/>
        </p:nvPicPr>
        <p:blipFill>
          <a:blip r:embed="rId4">
            <a:alphaModFix/>
          </a:blip>
          <a:stretch>
            <a:fillRect/>
          </a:stretch>
        </p:blipFill>
        <p:spPr>
          <a:xfrm>
            <a:off x="3922834" y="1460250"/>
            <a:ext cx="4413563" cy="353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Model Specific</a:t>
            </a:r>
            <a:endParaRPr/>
          </a:p>
        </p:txBody>
      </p:sp>
      <p:pic>
        <p:nvPicPr>
          <p:cNvPr id="252" name="Google Shape;252;p29"/>
          <p:cNvPicPr preferRelativeResize="0"/>
          <p:nvPr/>
        </p:nvPicPr>
        <p:blipFill>
          <a:blip r:embed="rId3">
            <a:alphaModFix/>
          </a:blip>
          <a:stretch>
            <a:fillRect/>
          </a:stretch>
        </p:blipFill>
        <p:spPr>
          <a:xfrm>
            <a:off x="1622250" y="1307850"/>
            <a:ext cx="7521750" cy="3886125"/>
          </a:xfrm>
          <a:prstGeom prst="rect">
            <a:avLst/>
          </a:prstGeom>
          <a:noFill/>
          <a:ln>
            <a:noFill/>
          </a:ln>
        </p:spPr>
      </p:pic>
      <p:sp>
        <p:nvSpPr>
          <p:cNvPr id="253" name="Google Shape;253;p29"/>
          <p:cNvSpPr txBox="1"/>
          <p:nvPr/>
        </p:nvSpPr>
        <p:spPr>
          <a:xfrm>
            <a:off x="0" y="1376350"/>
            <a:ext cx="20478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Lato"/>
                <a:ea typeface="Lato"/>
                <a:cs typeface="Lato"/>
                <a:sym typeface="Lato"/>
              </a:rPr>
              <a:t>K-Means</a:t>
            </a:r>
            <a:endParaRPr sz="2400">
              <a:solidFill>
                <a:srgbClr val="FFFF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1297500" y="393750"/>
            <a:ext cx="3920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Random Forest</a:t>
            </a:r>
            <a:endParaRPr sz="3600"/>
          </a:p>
        </p:txBody>
      </p:sp>
      <p:pic>
        <p:nvPicPr>
          <p:cNvPr id="259" name="Google Shape;259;p30"/>
          <p:cNvPicPr preferRelativeResize="0"/>
          <p:nvPr/>
        </p:nvPicPr>
        <p:blipFill>
          <a:blip r:embed="rId3">
            <a:alphaModFix/>
          </a:blip>
          <a:stretch>
            <a:fillRect/>
          </a:stretch>
        </p:blipFill>
        <p:spPr>
          <a:xfrm>
            <a:off x="298725" y="1772425"/>
            <a:ext cx="5000625" cy="1247775"/>
          </a:xfrm>
          <a:prstGeom prst="rect">
            <a:avLst/>
          </a:prstGeom>
          <a:noFill/>
          <a:ln>
            <a:noFill/>
          </a:ln>
        </p:spPr>
      </p:pic>
      <p:pic>
        <p:nvPicPr>
          <p:cNvPr id="260" name="Google Shape;260;p30"/>
          <p:cNvPicPr preferRelativeResize="0"/>
          <p:nvPr/>
        </p:nvPicPr>
        <p:blipFill>
          <a:blip r:embed="rId4">
            <a:alphaModFix/>
          </a:blip>
          <a:stretch>
            <a:fillRect/>
          </a:stretch>
        </p:blipFill>
        <p:spPr>
          <a:xfrm>
            <a:off x="241575" y="3365850"/>
            <a:ext cx="5114925" cy="1171575"/>
          </a:xfrm>
          <a:prstGeom prst="rect">
            <a:avLst/>
          </a:prstGeom>
          <a:noFill/>
          <a:ln>
            <a:noFill/>
          </a:ln>
        </p:spPr>
      </p:pic>
      <p:sp>
        <p:nvSpPr>
          <p:cNvPr id="261" name="Google Shape;261;p30"/>
          <p:cNvSpPr txBox="1"/>
          <p:nvPr>
            <p:ph type="title"/>
          </p:nvPr>
        </p:nvSpPr>
        <p:spPr>
          <a:xfrm>
            <a:off x="5599200" y="1939275"/>
            <a:ext cx="3067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 prediction</a:t>
            </a:r>
            <a:endParaRPr/>
          </a:p>
        </p:txBody>
      </p:sp>
      <p:sp>
        <p:nvSpPr>
          <p:cNvPr id="262" name="Google Shape;262;p30"/>
          <p:cNvSpPr txBox="1"/>
          <p:nvPr>
            <p:ph type="title"/>
          </p:nvPr>
        </p:nvSpPr>
        <p:spPr>
          <a:xfrm>
            <a:off x="5599200" y="3494600"/>
            <a:ext cx="3067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a:t>
            </a:r>
            <a:r>
              <a:rPr lang="en"/>
              <a:t> prediction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Met?</a:t>
            </a:r>
            <a:endParaRPr/>
          </a:p>
        </p:txBody>
      </p:sp>
      <p:sp>
        <p:nvSpPr>
          <p:cNvPr id="268" name="Google Shape;268;p31"/>
          <p:cNvSpPr txBox="1"/>
          <p:nvPr>
            <p:ph idx="1" type="body"/>
          </p:nvPr>
        </p:nvSpPr>
        <p:spPr>
          <a:xfrm>
            <a:off x="197450" y="1522950"/>
            <a:ext cx="4782600" cy="327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Ultimately, our data wasn’t enough to predict financial gains</a:t>
            </a:r>
            <a:endParaRPr sz="1800"/>
          </a:p>
          <a:p>
            <a:pPr indent="-342900" lvl="0" marL="457200" rtl="0" algn="l">
              <a:spcBef>
                <a:spcPts val="0"/>
              </a:spcBef>
              <a:spcAft>
                <a:spcPts val="0"/>
              </a:spcAft>
              <a:buSzPts val="1800"/>
              <a:buChar char="●"/>
            </a:pPr>
            <a:r>
              <a:rPr lang="en" sz="1800"/>
              <a:t>Couldn’t find reliable viewership and tourism numbers</a:t>
            </a:r>
            <a:endParaRPr sz="1800"/>
          </a:p>
          <a:p>
            <a:pPr indent="-342900" lvl="0" marL="457200" rtl="0" algn="l">
              <a:spcBef>
                <a:spcPts val="0"/>
              </a:spcBef>
              <a:spcAft>
                <a:spcPts val="0"/>
              </a:spcAft>
              <a:buSzPts val="1800"/>
              <a:buChar char="●"/>
            </a:pPr>
            <a:r>
              <a:rPr lang="en" sz="1800"/>
              <a:t>Possible financials are not available because they are negative</a:t>
            </a:r>
            <a:endParaRPr sz="1800"/>
          </a:p>
          <a:p>
            <a:pPr indent="-342900" lvl="0" marL="457200" rtl="0" algn="l">
              <a:spcBef>
                <a:spcPts val="0"/>
              </a:spcBef>
              <a:spcAft>
                <a:spcPts val="0"/>
              </a:spcAft>
              <a:buSzPts val="1800"/>
              <a:buChar char="●"/>
            </a:pPr>
            <a:r>
              <a:rPr lang="en" sz="1800"/>
              <a:t>Ascertained that it is never a positive financially to host</a:t>
            </a:r>
            <a:endParaRPr sz="1800"/>
          </a:p>
          <a:p>
            <a:pPr indent="-342900" lvl="0" marL="457200" rtl="0" algn="l">
              <a:spcBef>
                <a:spcPts val="0"/>
              </a:spcBef>
              <a:spcAft>
                <a:spcPts val="0"/>
              </a:spcAft>
              <a:buSzPts val="1800"/>
              <a:buChar char="●"/>
            </a:pPr>
            <a:r>
              <a:rPr lang="en" sz="1800"/>
              <a:t>Winners are only countries that have less negative impact</a:t>
            </a:r>
            <a:endParaRPr sz="1800"/>
          </a:p>
        </p:txBody>
      </p:sp>
      <p:pic>
        <p:nvPicPr>
          <p:cNvPr id="269" name="Google Shape;269;p31"/>
          <p:cNvPicPr preferRelativeResize="0"/>
          <p:nvPr/>
        </p:nvPicPr>
        <p:blipFill>
          <a:blip r:embed="rId3">
            <a:alphaModFix/>
          </a:blip>
          <a:stretch>
            <a:fillRect/>
          </a:stretch>
        </p:blipFill>
        <p:spPr>
          <a:xfrm>
            <a:off x="5177050" y="1874575"/>
            <a:ext cx="3859150" cy="257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0" name="Google Shape;140;p14"/>
          <p:cNvSpPr txBox="1"/>
          <p:nvPr>
            <p:ph idx="1" type="body"/>
          </p:nvPr>
        </p:nvSpPr>
        <p:spPr>
          <a:xfrm>
            <a:off x="658275" y="1460100"/>
            <a:ext cx="4262100" cy="222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RE-introduce the project</a:t>
            </a:r>
            <a:endParaRPr sz="1800"/>
          </a:p>
          <a:p>
            <a:pPr indent="-342900" lvl="0" marL="457200" marR="0" rtl="0" algn="l">
              <a:lnSpc>
                <a:spcPct val="115000"/>
              </a:lnSpc>
              <a:spcBef>
                <a:spcPts val="0"/>
              </a:spcBef>
              <a:spcAft>
                <a:spcPts val="0"/>
              </a:spcAft>
              <a:buClr>
                <a:schemeClr val="lt1"/>
              </a:buClr>
              <a:buSzPts val="1800"/>
              <a:buFont typeface="Lato"/>
              <a:buChar char="●"/>
            </a:pPr>
            <a:r>
              <a:rPr lang="en" sz="1800"/>
              <a:t>What were the goals?</a:t>
            </a:r>
            <a:endParaRPr sz="1800"/>
          </a:p>
          <a:p>
            <a:pPr indent="-342900" lvl="0" marL="457200" rtl="0" algn="l">
              <a:spcBef>
                <a:spcPts val="0"/>
              </a:spcBef>
              <a:spcAft>
                <a:spcPts val="0"/>
              </a:spcAft>
              <a:buSzPts val="1800"/>
              <a:buChar char="●"/>
            </a:pPr>
            <a:r>
              <a:rPr lang="en" sz="1800"/>
              <a:t>About the data</a:t>
            </a:r>
            <a:endParaRPr sz="1800"/>
          </a:p>
          <a:p>
            <a:pPr indent="-342900" lvl="0" marL="457200" rtl="0" algn="l">
              <a:spcBef>
                <a:spcPts val="0"/>
              </a:spcBef>
              <a:spcAft>
                <a:spcPts val="0"/>
              </a:spcAft>
              <a:buSzPts val="1800"/>
              <a:buChar char="●"/>
            </a:pPr>
            <a:r>
              <a:rPr lang="en" sz="1800"/>
              <a:t>Analysis</a:t>
            </a:r>
            <a:endParaRPr sz="1800"/>
          </a:p>
          <a:p>
            <a:pPr indent="-342900" lvl="0" marL="457200" marR="0" rtl="0" algn="l">
              <a:lnSpc>
                <a:spcPct val="115000"/>
              </a:lnSpc>
              <a:spcBef>
                <a:spcPts val="0"/>
              </a:spcBef>
              <a:spcAft>
                <a:spcPts val="0"/>
              </a:spcAft>
              <a:buSzPts val="1800"/>
              <a:buChar char="●"/>
            </a:pPr>
            <a:r>
              <a:rPr lang="en" sz="1800"/>
              <a:t>What were the findings?</a:t>
            </a:r>
            <a:endParaRPr sz="1800"/>
          </a:p>
          <a:p>
            <a:pPr indent="-342900" lvl="0" marL="457200" marR="0" rtl="0" algn="l">
              <a:lnSpc>
                <a:spcPct val="115000"/>
              </a:lnSpc>
              <a:spcBef>
                <a:spcPts val="0"/>
              </a:spcBef>
              <a:spcAft>
                <a:spcPts val="0"/>
              </a:spcAft>
              <a:buSzPts val="1800"/>
              <a:buChar char="●"/>
            </a:pPr>
            <a:r>
              <a:rPr lang="en" sz="1800"/>
              <a:t>Conclusion and further research</a:t>
            </a:r>
            <a:endParaRPr sz="1800"/>
          </a:p>
        </p:txBody>
      </p:sp>
      <p:pic>
        <p:nvPicPr>
          <p:cNvPr id="141" name="Google Shape;141;p14"/>
          <p:cNvPicPr preferRelativeResize="0"/>
          <p:nvPr/>
        </p:nvPicPr>
        <p:blipFill>
          <a:blip r:embed="rId3">
            <a:alphaModFix/>
          </a:blip>
          <a:stretch>
            <a:fillRect/>
          </a:stretch>
        </p:blipFill>
        <p:spPr>
          <a:xfrm>
            <a:off x="5072775" y="806325"/>
            <a:ext cx="3376941" cy="35308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National team benefit is prize money</a:t>
            </a:r>
            <a:endParaRPr/>
          </a:p>
          <a:p>
            <a:pPr indent="0" lvl="0" marL="0" rtl="0" algn="ctr">
              <a:spcBef>
                <a:spcPts val="0"/>
              </a:spcBef>
              <a:spcAft>
                <a:spcPts val="0"/>
              </a:spcAft>
              <a:buNone/>
            </a:pPr>
            <a:r>
              <a:rPr lang="en" sz="1400"/>
              <a:t>While host countries are picking up the tab, national teams are making lots of money by winning or placing in the top 4</a:t>
            </a:r>
            <a:endParaRPr sz="1400"/>
          </a:p>
        </p:txBody>
      </p:sp>
      <p:sp>
        <p:nvSpPr>
          <p:cNvPr id="275" name="Google Shape;275;p32"/>
          <p:cNvSpPr txBox="1"/>
          <p:nvPr/>
        </p:nvSpPr>
        <p:spPr>
          <a:xfrm>
            <a:off x="445975" y="1605475"/>
            <a:ext cx="8265300" cy="3255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76" name="Google Shape;276;p32"/>
          <p:cNvPicPr preferRelativeResize="0"/>
          <p:nvPr/>
        </p:nvPicPr>
        <p:blipFill>
          <a:blip r:embed="rId3">
            <a:alphaModFix/>
          </a:blip>
          <a:stretch>
            <a:fillRect/>
          </a:stretch>
        </p:blipFill>
        <p:spPr>
          <a:xfrm>
            <a:off x="1412425" y="1520050"/>
            <a:ext cx="6332425" cy="343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1947600" y="364275"/>
            <a:ext cx="5248800" cy="9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Neighborhoods near Cape Town relocated to build stadium</a:t>
            </a:r>
            <a:endParaRPr/>
          </a:p>
        </p:txBody>
      </p:sp>
      <p:pic>
        <p:nvPicPr>
          <p:cNvPr id="282" name="Google Shape;282;p33"/>
          <p:cNvPicPr preferRelativeResize="0"/>
          <p:nvPr/>
        </p:nvPicPr>
        <p:blipFill>
          <a:blip r:embed="rId3">
            <a:alphaModFix/>
          </a:blip>
          <a:stretch>
            <a:fillRect/>
          </a:stretch>
        </p:blipFill>
        <p:spPr>
          <a:xfrm>
            <a:off x="152400" y="1460250"/>
            <a:ext cx="4968450" cy="3342326"/>
          </a:xfrm>
          <a:prstGeom prst="rect">
            <a:avLst/>
          </a:prstGeom>
          <a:noFill/>
          <a:ln>
            <a:noFill/>
          </a:ln>
        </p:spPr>
      </p:pic>
      <p:pic>
        <p:nvPicPr>
          <p:cNvPr id="283" name="Google Shape;283;p33"/>
          <p:cNvPicPr preferRelativeResize="0"/>
          <p:nvPr/>
        </p:nvPicPr>
        <p:blipFill>
          <a:blip r:embed="rId4">
            <a:alphaModFix/>
          </a:blip>
          <a:stretch>
            <a:fillRect/>
          </a:stretch>
        </p:blipFill>
        <p:spPr>
          <a:xfrm>
            <a:off x="5273250" y="2043850"/>
            <a:ext cx="3718350" cy="21751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4"/>
          <p:cNvSpPr txBox="1"/>
          <p:nvPr>
            <p:ph type="title"/>
          </p:nvPr>
        </p:nvSpPr>
        <p:spPr>
          <a:xfrm>
            <a:off x="2241450" y="497525"/>
            <a:ext cx="4661100" cy="7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Brazil’s Unused Stadiums</a:t>
            </a:r>
            <a:endParaRPr/>
          </a:p>
        </p:txBody>
      </p:sp>
      <p:pic>
        <p:nvPicPr>
          <p:cNvPr id="289" name="Google Shape;289;p34"/>
          <p:cNvPicPr preferRelativeResize="0"/>
          <p:nvPr/>
        </p:nvPicPr>
        <p:blipFill>
          <a:blip r:embed="rId3">
            <a:alphaModFix/>
          </a:blip>
          <a:stretch>
            <a:fillRect/>
          </a:stretch>
        </p:blipFill>
        <p:spPr>
          <a:xfrm>
            <a:off x="137575" y="1904925"/>
            <a:ext cx="4292778" cy="2253725"/>
          </a:xfrm>
          <a:prstGeom prst="rect">
            <a:avLst/>
          </a:prstGeom>
          <a:noFill/>
          <a:ln>
            <a:noFill/>
          </a:ln>
        </p:spPr>
      </p:pic>
      <p:pic>
        <p:nvPicPr>
          <p:cNvPr id="290" name="Google Shape;290;p34"/>
          <p:cNvPicPr preferRelativeResize="0"/>
          <p:nvPr/>
        </p:nvPicPr>
        <p:blipFill>
          <a:blip r:embed="rId4">
            <a:alphaModFix/>
          </a:blip>
          <a:stretch>
            <a:fillRect/>
          </a:stretch>
        </p:blipFill>
        <p:spPr>
          <a:xfrm>
            <a:off x="4713625" y="1904925"/>
            <a:ext cx="4292801" cy="22537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2560050" y="527175"/>
            <a:ext cx="40239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 woes in Russia</a:t>
            </a:r>
            <a:endParaRPr/>
          </a:p>
        </p:txBody>
      </p:sp>
      <p:pic>
        <p:nvPicPr>
          <p:cNvPr id="296" name="Google Shape;296;p35"/>
          <p:cNvPicPr preferRelativeResize="0"/>
          <p:nvPr/>
        </p:nvPicPr>
        <p:blipFill>
          <a:blip r:embed="rId3">
            <a:alphaModFix/>
          </a:blip>
          <a:stretch>
            <a:fillRect/>
          </a:stretch>
        </p:blipFill>
        <p:spPr>
          <a:xfrm>
            <a:off x="1433463" y="1415775"/>
            <a:ext cx="6277066" cy="353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6481400" y="256850"/>
            <a:ext cx="1854900" cy="46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Only 8 teams have ever won the World Cup.</a:t>
            </a:r>
            <a:endParaRPr sz="1800"/>
          </a:p>
          <a:p>
            <a:pPr indent="0" lvl="0" marL="0" rtl="0" algn="l">
              <a:spcBef>
                <a:spcPts val="0"/>
              </a:spcBef>
              <a:spcAft>
                <a:spcPts val="0"/>
              </a:spcAft>
              <a:buNone/>
            </a:pPr>
            <a:r>
              <a:rPr lang="en" sz="1800"/>
              <a:t>This is only around 10% of the 79 national teams that have played in the tournament.</a:t>
            </a:r>
            <a:endParaRPr sz="1800"/>
          </a:p>
        </p:txBody>
      </p:sp>
      <p:pic>
        <p:nvPicPr>
          <p:cNvPr id="302" name="Google Shape;302;p36"/>
          <p:cNvPicPr preferRelativeResize="0"/>
          <p:nvPr/>
        </p:nvPicPr>
        <p:blipFill>
          <a:blip r:embed="rId3">
            <a:alphaModFix/>
          </a:blip>
          <a:stretch>
            <a:fillRect/>
          </a:stretch>
        </p:blipFill>
        <p:spPr>
          <a:xfrm>
            <a:off x="2081203" y="256900"/>
            <a:ext cx="3521450" cy="4629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so few countries have participated in the World Cup, data is limited.</a:t>
            </a:r>
            <a:endParaRPr/>
          </a:p>
        </p:txBody>
      </p:sp>
      <p:pic>
        <p:nvPicPr>
          <p:cNvPr id="308" name="Google Shape;308;p37"/>
          <p:cNvPicPr preferRelativeResize="0"/>
          <p:nvPr/>
        </p:nvPicPr>
        <p:blipFill>
          <a:blip r:embed="rId3">
            <a:alphaModFix/>
          </a:blip>
          <a:stretch>
            <a:fillRect/>
          </a:stretch>
        </p:blipFill>
        <p:spPr>
          <a:xfrm>
            <a:off x="673065" y="1475125"/>
            <a:ext cx="7797875" cy="331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and Further Research</a:t>
            </a:r>
            <a:endParaRPr/>
          </a:p>
        </p:txBody>
      </p:sp>
      <p:sp>
        <p:nvSpPr>
          <p:cNvPr id="314" name="Google Shape;314;p38"/>
          <p:cNvSpPr txBox="1"/>
          <p:nvPr>
            <p:ph idx="1" type="body"/>
          </p:nvPr>
        </p:nvSpPr>
        <p:spPr>
          <a:xfrm>
            <a:off x="477500" y="1418450"/>
            <a:ext cx="5232600" cy="362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Ultimately, hosting the World Cup does not seem to create financial gain</a:t>
            </a:r>
            <a:endParaRPr sz="1800"/>
          </a:p>
          <a:p>
            <a:pPr indent="-342900" lvl="0" marL="457200" rtl="0" algn="l">
              <a:spcBef>
                <a:spcPts val="0"/>
              </a:spcBef>
              <a:spcAft>
                <a:spcPts val="0"/>
              </a:spcAft>
              <a:buSzPts val="1800"/>
              <a:buChar char="●"/>
            </a:pPr>
            <a:r>
              <a:rPr lang="en" sz="1800"/>
              <a:t>Only winners of the tournament come close to gaining financially because prize money is significant and host countries foot the bill for travel and hospitality</a:t>
            </a:r>
            <a:endParaRPr sz="1800"/>
          </a:p>
          <a:p>
            <a:pPr indent="-342900" lvl="0" marL="457200" rtl="0" algn="l">
              <a:spcBef>
                <a:spcPts val="0"/>
              </a:spcBef>
              <a:spcAft>
                <a:spcPts val="0"/>
              </a:spcAft>
              <a:buSzPts val="1800"/>
              <a:buChar char="●"/>
            </a:pPr>
            <a:r>
              <a:rPr lang="en" sz="1800"/>
              <a:t>National teams should focus on winning the tournament, but using ML to predict their chances is questionable</a:t>
            </a:r>
            <a:endParaRPr sz="1800"/>
          </a:p>
          <a:p>
            <a:pPr indent="-342900" lvl="0" marL="457200" rtl="0" algn="l">
              <a:spcBef>
                <a:spcPts val="0"/>
              </a:spcBef>
              <a:spcAft>
                <a:spcPts val="0"/>
              </a:spcAft>
              <a:buSzPts val="1800"/>
              <a:buChar char="●"/>
            </a:pPr>
            <a:r>
              <a:rPr lang="en" sz="1800"/>
              <a:t>Data sources (Fifa, Air Traffic, Country GDP, Tourism)</a:t>
            </a:r>
            <a:endParaRPr sz="1800"/>
          </a:p>
          <a:p>
            <a:pPr indent="0" lvl="0" marL="0" rtl="0" algn="l">
              <a:spcBef>
                <a:spcPts val="1600"/>
              </a:spcBef>
              <a:spcAft>
                <a:spcPts val="1600"/>
              </a:spcAft>
              <a:buNone/>
            </a:pPr>
            <a:r>
              <a:t/>
            </a:r>
            <a:endParaRPr sz="1800"/>
          </a:p>
        </p:txBody>
      </p:sp>
      <p:pic>
        <p:nvPicPr>
          <p:cNvPr id="315" name="Google Shape;315;p38"/>
          <p:cNvPicPr preferRelativeResize="0"/>
          <p:nvPr/>
        </p:nvPicPr>
        <p:blipFill>
          <a:blip r:embed="rId3">
            <a:alphaModFix/>
          </a:blip>
          <a:stretch>
            <a:fillRect/>
          </a:stretch>
        </p:blipFill>
        <p:spPr>
          <a:xfrm>
            <a:off x="5877400" y="1693488"/>
            <a:ext cx="3129100" cy="17565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World Cup?</a:t>
            </a:r>
            <a:endParaRPr/>
          </a:p>
        </p:txBody>
      </p:sp>
      <p:sp>
        <p:nvSpPr>
          <p:cNvPr id="147" name="Google Shape;147;p15"/>
          <p:cNvSpPr txBox="1"/>
          <p:nvPr>
            <p:ph idx="1" type="body"/>
          </p:nvPr>
        </p:nvSpPr>
        <p:spPr>
          <a:xfrm>
            <a:off x="227175" y="1307850"/>
            <a:ext cx="4619100" cy="357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largest international soccer tournament in the world, sanctioned by the world governing body of soccer, FIFA</a:t>
            </a:r>
            <a:endParaRPr sz="1600"/>
          </a:p>
          <a:p>
            <a:pPr indent="-330200" lvl="0" marL="457200" rtl="0" algn="l">
              <a:spcBef>
                <a:spcPts val="0"/>
              </a:spcBef>
              <a:spcAft>
                <a:spcPts val="0"/>
              </a:spcAft>
              <a:buSzPts val="1600"/>
              <a:buChar char="●"/>
            </a:pPr>
            <a:r>
              <a:rPr lang="en" sz="1600"/>
              <a:t>The most widely watched sporting event in the world, surpassing even the Olympics</a:t>
            </a:r>
            <a:endParaRPr sz="1600"/>
          </a:p>
          <a:p>
            <a:pPr indent="-330200" lvl="0" marL="457200" rtl="0" algn="l">
              <a:spcBef>
                <a:spcPts val="0"/>
              </a:spcBef>
              <a:spcAft>
                <a:spcPts val="0"/>
              </a:spcAft>
              <a:buSzPts val="1600"/>
              <a:buChar char="●"/>
            </a:pPr>
            <a:r>
              <a:rPr lang="en" sz="1600"/>
              <a:t>The World Cup trophy is valued at $20 million!</a:t>
            </a:r>
            <a:endParaRPr sz="1600"/>
          </a:p>
        </p:txBody>
      </p:sp>
      <p:pic>
        <p:nvPicPr>
          <p:cNvPr id="148" name="Google Shape;148;p15"/>
          <p:cNvPicPr preferRelativeResize="0"/>
          <p:nvPr/>
        </p:nvPicPr>
        <p:blipFill>
          <a:blip r:embed="rId3">
            <a:alphaModFix/>
          </a:blip>
          <a:stretch>
            <a:fillRect/>
          </a:stretch>
        </p:blipFill>
        <p:spPr>
          <a:xfrm>
            <a:off x="5028425" y="1897225"/>
            <a:ext cx="3992922" cy="23957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Kaggle Data</a:t>
            </a:r>
            <a:endParaRPr/>
          </a:p>
        </p:txBody>
      </p:sp>
      <p:sp>
        <p:nvSpPr>
          <p:cNvPr id="154" name="Google Shape;154;p16"/>
          <p:cNvSpPr txBox="1"/>
          <p:nvPr>
            <p:ph idx="1" type="body"/>
          </p:nvPr>
        </p:nvSpPr>
        <p:spPr>
          <a:xfrm>
            <a:off x="1297500" y="4208525"/>
            <a:ext cx="7038900" cy="27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https://www.kaggle.com/abecklas/fifa-world-cup/home</a:t>
            </a:r>
            <a:endParaRPr/>
          </a:p>
        </p:txBody>
      </p:sp>
      <p:pic>
        <p:nvPicPr>
          <p:cNvPr id="155" name="Google Shape;155;p16"/>
          <p:cNvPicPr preferRelativeResize="0"/>
          <p:nvPr/>
        </p:nvPicPr>
        <p:blipFill>
          <a:blip r:embed="rId3">
            <a:alphaModFix/>
          </a:blip>
          <a:stretch>
            <a:fillRect/>
          </a:stretch>
        </p:blipFill>
        <p:spPr>
          <a:xfrm>
            <a:off x="1807763" y="1135675"/>
            <a:ext cx="5528476" cy="2764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Known Economic Impacts</a:t>
            </a:r>
            <a:endParaRPr/>
          </a:p>
        </p:txBody>
      </p:sp>
      <p:sp>
        <p:nvSpPr>
          <p:cNvPr id="161" name="Google Shape;161;p17"/>
          <p:cNvSpPr txBox="1"/>
          <p:nvPr>
            <p:ph idx="1" type="body"/>
          </p:nvPr>
        </p:nvSpPr>
        <p:spPr>
          <a:xfrm>
            <a:off x="432800" y="1522825"/>
            <a:ext cx="39504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Hosting the event usually costs billions</a:t>
            </a:r>
            <a:endParaRPr sz="1800"/>
          </a:p>
          <a:p>
            <a:pPr indent="-342900" lvl="0" marL="457200" rtl="0" algn="l">
              <a:spcBef>
                <a:spcPts val="0"/>
              </a:spcBef>
              <a:spcAft>
                <a:spcPts val="0"/>
              </a:spcAft>
              <a:buSzPts val="1800"/>
              <a:buChar char="●"/>
            </a:pPr>
            <a:r>
              <a:rPr lang="en" sz="1800"/>
              <a:t>Zero-Sum impact of hosting at best, normally an overall net negative</a:t>
            </a:r>
            <a:endParaRPr sz="1800"/>
          </a:p>
        </p:txBody>
      </p:sp>
      <p:pic>
        <p:nvPicPr>
          <p:cNvPr id="162" name="Google Shape;162;p17"/>
          <p:cNvPicPr preferRelativeResize="0"/>
          <p:nvPr/>
        </p:nvPicPr>
        <p:blipFill>
          <a:blip r:embed="rId3">
            <a:alphaModFix/>
          </a:blip>
          <a:stretch>
            <a:fillRect/>
          </a:stretch>
        </p:blipFill>
        <p:spPr>
          <a:xfrm>
            <a:off x="4684700" y="1678263"/>
            <a:ext cx="3981450" cy="2600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 Video Game Sales 2018 by Unit (Millions)</a:t>
            </a:r>
            <a:endParaRPr/>
          </a:p>
        </p:txBody>
      </p:sp>
      <p:pic>
        <p:nvPicPr>
          <p:cNvPr id="168" name="Google Shape;168;p18"/>
          <p:cNvPicPr preferRelativeResize="0"/>
          <p:nvPr/>
        </p:nvPicPr>
        <p:blipFill>
          <a:blip r:embed="rId3">
            <a:alphaModFix/>
          </a:blip>
          <a:stretch>
            <a:fillRect/>
          </a:stretch>
        </p:blipFill>
        <p:spPr>
          <a:xfrm>
            <a:off x="1076225" y="1094274"/>
            <a:ext cx="7260174" cy="3360501"/>
          </a:xfrm>
          <a:prstGeom prst="rect">
            <a:avLst/>
          </a:prstGeom>
          <a:noFill/>
          <a:ln>
            <a:noFill/>
          </a:ln>
        </p:spPr>
      </p:pic>
      <p:sp>
        <p:nvSpPr>
          <p:cNvPr id="169" name="Google Shape;169;p18"/>
          <p:cNvSpPr txBox="1"/>
          <p:nvPr/>
        </p:nvSpPr>
        <p:spPr>
          <a:xfrm>
            <a:off x="0" y="4743275"/>
            <a:ext cx="91440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Source: www.statista.com/statistics/273335/sales-of-the-worlds-most-popular-console-games-in-2011</a:t>
            </a:r>
            <a:r>
              <a:rPr lang="en" sz="1200"/>
              <a:t>/</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World Cup Media Revenue</a:t>
            </a:r>
            <a:endParaRPr/>
          </a:p>
          <a:p>
            <a:pPr indent="0" lvl="0" marL="0" rtl="0" algn="l">
              <a:spcBef>
                <a:spcPts val="0"/>
              </a:spcBef>
              <a:spcAft>
                <a:spcPts val="0"/>
              </a:spcAft>
              <a:buNone/>
            </a:pPr>
            <a:r>
              <a:t/>
            </a:r>
            <a:endParaRPr/>
          </a:p>
        </p:txBody>
      </p:sp>
      <p:pic>
        <p:nvPicPr>
          <p:cNvPr id="175" name="Google Shape;175;p19"/>
          <p:cNvPicPr preferRelativeResize="0"/>
          <p:nvPr/>
        </p:nvPicPr>
        <p:blipFill>
          <a:blip r:embed="rId3">
            <a:alphaModFix/>
          </a:blip>
          <a:stretch>
            <a:fillRect/>
          </a:stretch>
        </p:blipFill>
        <p:spPr>
          <a:xfrm>
            <a:off x="1602575" y="1152475"/>
            <a:ext cx="5830326" cy="3350001"/>
          </a:xfrm>
          <a:prstGeom prst="rect">
            <a:avLst/>
          </a:prstGeom>
          <a:noFill/>
          <a:ln>
            <a:noFill/>
          </a:ln>
        </p:spPr>
      </p:pic>
      <p:sp>
        <p:nvSpPr>
          <p:cNvPr id="176" name="Google Shape;176;p19"/>
          <p:cNvSpPr txBox="1"/>
          <p:nvPr/>
        </p:nvSpPr>
        <p:spPr>
          <a:xfrm>
            <a:off x="178375" y="4748475"/>
            <a:ext cx="86667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Source: www.consultancy.uk/news/17637/broadcast-haul-of-fifa-world-cup-2018-in-russia-leaps-to-3-billion</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0"/>
          <p:cNvPicPr preferRelativeResize="0"/>
          <p:nvPr/>
        </p:nvPicPr>
        <p:blipFill>
          <a:blip r:embed="rId3">
            <a:alphaModFix/>
          </a:blip>
          <a:stretch>
            <a:fillRect/>
          </a:stretch>
        </p:blipFill>
        <p:spPr>
          <a:xfrm>
            <a:off x="895350" y="928025"/>
            <a:ext cx="7353300" cy="3958075"/>
          </a:xfrm>
          <a:prstGeom prst="rect">
            <a:avLst/>
          </a:prstGeom>
          <a:noFill/>
          <a:ln>
            <a:noFill/>
          </a:ln>
        </p:spPr>
      </p:pic>
      <p:sp>
        <p:nvSpPr>
          <p:cNvPr id="182" name="Google Shape;182;p20"/>
          <p:cNvSpPr txBox="1"/>
          <p:nvPr/>
        </p:nvSpPr>
        <p:spPr>
          <a:xfrm>
            <a:off x="662400" y="371650"/>
            <a:ext cx="78192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rPr>
              <a:t>         </a:t>
            </a:r>
            <a:r>
              <a:rPr lang="en" sz="2800">
                <a:solidFill>
                  <a:schemeClr val="lt1"/>
                </a:solidFill>
              </a:rPr>
              <a:t>Attendance by Nation Since 1930</a:t>
            </a:r>
            <a:endParaRPr sz="2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82675"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Project Goals</a:t>
            </a:r>
            <a:endParaRPr sz="3000"/>
          </a:p>
        </p:txBody>
      </p:sp>
      <p:sp>
        <p:nvSpPr>
          <p:cNvPr id="188" name="Google Shape;188;p21"/>
          <p:cNvSpPr txBox="1"/>
          <p:nvPr>
            <p:ph idx="1" type="body"/>
          </p:nvPr>
        </p:nvSpPr>
        <p:spPr>
          <a:xfrm>
            <a:off x="311700" y="1307850"/>
            <a:ext cx="5395200" cy="370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Goals: </a:t>
            </a:r>
            <a:endParaRPr sz="1800">
              <a:solidFill>
                <a:srgbClr val="FFFFFF"/>
              </a:solidFill>
            </a:endParaRPr>
          </a:p>
          <a:p>
            <a:pPr indent="-342900" lvl="1" marL="914400" rtl="0" algn="l">
              <a:spcBef>
                <a:spcPts val="0"/>
              </a:spcBef>
              <a:spcAft>
                <a:spcPts val="0"/>
              </a:spcAft>
              <a:buClr>
                <a:srgbClr val="FFFFFF"/>
              </a:buClr>
              <a:buSzPts val="1800"/>
              <a:buChar char="○"/>
            </a:pPr>
            <a:r>
              <a:rPr lang="en" sz="1800">
                <a:solidFill>
                  <a:srgbClr val="FFFFFF"/>
                </a:solidFill>
              </a:rPr>
              <a:t>Analyze the factors that equate to positive and negative impacts of hosting the World Cup</a:t>
            </a:r>
            <a:endParaRPr sz="1800">
              <a:solidFill>
                <a:srgbClr val="FFFFFF"/>
              </a:solidFill>
            </a:endParaRPr>
          </a:p>
          <a:p>
            <a:pPr indent="-342900" lvl="1" marL="914400" rtl="0" algn="l">
              <a:spcBef>
                <a:spcPts val="0"/>
              </a:spcBef>
              <a:spcAft>
                <a:spcPts val="0"/>
              </a:spcAft>
              <a:buClr>
                <a:srgbClr val="FFFFFF"/>
              </a:buClr>
              <a:buSzPts val="1800"/>
              <a:buChar char="○"/>
            </a:pPr>
            <a:r>
              <a:rPr lang="en" sz="1800">
                <a:solidFill>
                  <a:srgbClr val="FFFFFF"/>
                </a:solidFill>
              </a:rPr>
              <a:t>Analyze the impact of competing and winning the tournament</a:t>
            </a:r>
            <a:endParaRPr sz="1800">
              <a:solidFill>
                <a:srgbClr val="FFFFFF"/>
              </a:solidFill>
            </a:endParaRPr>
          </a:p>
          <a:p>
            <a:pPr indent="0" lvl="0" marL="0" rtl="0" algn="l">
              <a:spcBef>
                <a:spcPts val="1600"/>
              </a:spcBef>
              <a:spcAft>
                <a:spcPts val="0"/>
              </a:spcAft>
              <a:buNone/>
            </a:pPr>
            <a:r>
              <a:t/>
            </a:r>
            <a:endParaRPr sz="1800">
              <a:solidFill>
                <a:srgbClr val="FFFFFF"/>
              </a:solidFill>
            </a:endParaRPr>
          </a:p>
          <a:p>
            <a:pPr indent="0" lvl="0" marL="0" rtl="0" algn="ctr">
              <a:spcBef>
                <a:spcPts val="1600"/>
              </a:spcBef>
              <a:spcAft>
                <a:spcPts val="1600"/>
              </a:spcAft>
              <a:buNone/>
            </a:pPr>
            <a:r>
              <a:rPr lang="en" sz="3000">
                <a:solidFill>
                  <a:srgbClr val="FFFFFF"/>
                </a:solidFill>
              </a:rPr>
              <a:t>Should anyone want to host the world cup?</a:t>
            </a:r>
            <a:endParaRPr sz="3000">
              <a:solidFill>
                <a:srgbClr val="FFFFFF"/>
              </a:solidFill>
            </a:endParaRPr>
          </a:p>
        </p:txBody>
      </p:sp>
      <p:pic>
        <p:nvPicPr>
          <p:cNvPr id="189" name="Google Shape;189;p21"/>
          <p:cNvPicPr preferRelativeResize="0"/>
          <p:nvPr/>
        </p:nvPicPr>
        <p:blipFill>
          <a:blip r:embed="rId3">
            <a:alphaModFix/>
          </a:blip>
          <a:stretch>
            <a:fillRect/>
          </a:stretch>
        </p:blipFill>
        <p:spPr>
          <a:xfrm>
            <a:off x="5859300" y="1460250"/>
            <a:ext cx="3132300" cy="31009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